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docProps/core.xml" ContentType="application/vnd.openxmlformats-package.core-properties+xml"/>
  <Default Extension="bin" ContentType="application/vnd.openxmlformats-officedocument.presentationml.printerSettings"/>
  <Override PartName="/ppt/notesSlides/notesSlide4.xml" ContentType="application/vnd.openxmlformats-officedocument.presentationml.notesSlide+xml"/>
  <Default Extension="rels" ContentType="application/vnd.openxmlformats-package.relationships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92" d="100"/>
          <a:sy n="92" d="100"/>
        </p:scale>
        <p:origin x="-8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theme" Target="theme/theme1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73FDD6-072B-8D47-B6ED-1CC203B03B18}" type="datetimeFigureOut">
              <a:rPr lang="en-US" smtClean="0"/>
              <a:t>9/8/08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803961-89B4-3941-83E2-17315F9D790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 the Man and His</a:t>
            </a:r>
            <a:r>
              <a:rPr lang="en-US" baseline="0" dirty="0" smtClean="0"/>
              <a:t> Past sheet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72F63C-C885-5C40-9FF0-12DC7F76E9B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</a:t>
            </a:r>
            <a:r>
              <a:rPr lang="en-US" baseline="0" dirty="0" smtClean="0"/>
              <a:t> do Cave paintings tell us about these early social groups?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72F63C-C885-5C40-9FF0-12DC7F76E9B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Regularity in food supply</a:t>
            </a:r>
            <a:r>
              <a:rPr lang="en-US" baseline="0" dirty="0" smtClean="0"/>
              <a:t> leads to population growth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72F63C-C885-5C40-9FF0-12DC7F76E9B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Specialized labor lets people get better at certain skills and tasks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72F63C-C885-5C40-9FF0-12DC7F76E9B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1872F-6D32-1349-8FBF-E04FA0983E6B}" type="datetimeFigureOut">
              <a:rPr lang="en-US" smtClean="0"/>
              <a:t>9/8/08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DA50-4480-7D41-B331-35D5366610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1872F-6D32-1349-8FBF-E04FA0983E6B}" type="datetimeFigureOut">
              <a:rPr lang="en-US" smtClean="0"/>
              <a:t>9/8/08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DA50-4480-7D41-B331-35D5366610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1872F-6D32-1349-8FBF-E04FA0983E6B}" type="datetimeFigureOut">
              <a:rPr lang="en-US" smtClean="0"/>
              <a:t>9/8/08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DA50-4480-7D41-B331-35D5366610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1872F-6D32-1349-8FBF-E04FA0983E6B}" type="datetimeFigureOut">
              <a:rPr lang="en-US" smtClean="0"/>
              <a:t>9/8/08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DA50-4480-7D41-B331-35D5366610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1872F-6D32-1349-8FBF-E04FA0983E6B}" type="datetimeFigureOut">
              <a:rPr lang="en-US" smtClean="0"/>
              <a:t>9/8/08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DA50-4480-7D41-B331-35D5366610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1872F-6D32-1349-8FBF-E04FA0983E6B}" type="datetimeFigureOut">
              <a:rPr lang="en-US" smtClean="0"/>
              <a:t>9/8/08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DA50-4480-7D41-B331-35D5366610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1872F-6D32-1349-8FBF-E04FA0983E6B}" type="datetimeFigureOut">
              <a:rPr lang="en-US" smtClean="0"/>
              <a:t>9/8/08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DA50-4480-7D41-B331-35D5366610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1872F-6D32-1349-8FBF-E04FA0983E6B}" type="datetimeFigureOut">
              <a:rPr lang="en-US" smtClean="0"/>
              <a:t>9/8/08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DA50-4480-7D41-B331-35D5366610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1872F-6D32-1349-8FBF-E04FA0983E6B}" type="datetimeFigureOut">
              <a:rPr lang="en-US" smtClean="0"/>
              <a:t>9/8/08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DA50-4480-7D41-B331-35D5366610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1872F-6D32-1349-8FBF-E04FA0983E6B}" type="datetimeFigureOut">
              <a:rPr lang="en-US" smtClean="0"/>
              <a:t>9/8/08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DA50-4480-7D41-B331-35D5366610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1872F-6D32-1349-8FBF-E04FA0983E6B}" type="datetimeFigureOut">
              <a:rPr lang="en-US" smtClean="0"/>
              <a:t>9/8/08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DA50-4480-7D41-B331-35D5366610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1872F-6D32-1349-8FBF-E04FA0983E6B}" type="datetimeFigureOut">
              <a:rPr lang="en-US" smtClean="0"/>
              <a:t>9/8/08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FDA50-4480-7D41-B331-35D53666108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395412"/>
            <a:ext cx="8610600" cy="1470025"/>
          </a:xfrm>
        </p:spPr>
        <p:txBody>
          <a:bodyPr>
            <a:noAutofit/>
          </a:bodyPr>
          <a:lstStyle/>
          <a:p>
            <a:pPr algn="ctr"/>
            <a:r>
              <a:rPr lang="en-US" b="1" u="sng" dirty="0" smtClean="0">
                <a:latin typeface="Copperplate Gothic Bold"/>
                <a:cs typeface="Copperplate Gothic Bold"/>
              </a:rPr>
              <a:t>EMPIRES AND REPUBLICS</a:t>
            </a:r>
            <a:endParaRPr lang="en-US" b="1" u="sng" dirty="0">
              <a:latin typeface="Copperplate Gothic Bold"/>
              <a:cs typeface="Copperplate Gothic Bold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09900"/>
            <a:ext cx="6400800" cy="175260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Early Complex Societies</a:t>
            </a:r>
          </a:p>
          <a:p>
            <a:pPr algn="ctr"/>
            <a:r>
              <a:rPr lang="en-US" b="1" dirty="0" smtClean="0">
                <a:solidFill>
                  <a:srgbClr val="000000"/>
                </a:solidFill>
              </a:rPr>
              <a:t>3500 – 500 B.C.E.</a:t>
            </a:r>
            <a:endParaRPr lang="en-US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Pre-History vs. History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history?</a:t>
            </a:r>
          </a:p>
          <a:p>
            <a:r>
              <a:rPr lang="en-US" dirty="0" smtClean="0"/>
              <a:t>How do we remember the past?</a:t>
            </a:r>
          </a:p>
          <a:p>
            <a:r>
              <a:rPr lang="en-US" dirty="0" smtClean="0"/>
              <a:t>What is pre-history?</a:t>
            </a:r>
          </a:p>
          <a:p>
            <a:r>
              <a:rPr lang="en-US" dirty="0" smtClean="0"/>
              <a:t>How do historians know about the past?</a:t>
            </a:r>
          </a:p>
          <a:p>
            <a:r>
              <a:rPr lang="en-US" dirty="0" smtClean="0"/>
              <a:t>B.C.E. and C.E.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Evolution of Mankind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Darwin’s Theory of Evolution</a:t>
            </a:r>
          </a:p>
          <a:p>
            <a:r>
              <a:rPr lang="en-US" dirty="0" smtClean="0"/>
              <a:t>Hominids</a:t>
            </a:r>
          </a:p>
          <a:p>
            <a:r>
              <a:rPr lang="en-US" i="1" dirty="0" smtClean="0"/>
              <a:t>Australopithecus</a:t>
            </a:r>
          </a:p>
          <a:p>
            <a:pPr lvl="1"/>
            <a:r>
              <a:rPr lang="en-US" dirty="0" smtClean="0"/>
              <a:t>Lucy</a:t>
            </a:r>
          </a:p>
          <a:p>
            <a:r>
              <a:rPr lang="en-US" i="1" dirty="0" smtClean="0"/>
              <a:t>Homo erectus</a:t>
            </a:r>
            <a:endParaRPr lang="en-US" dirty="0" smtClean="0"/>
          </a:p>
          <a:p>
            <a:r>
              <a:rPr lang="en-US" dirty="0" smtClean="0"/>
              <a:t>Migration</a:t>
            </a:r>
          </a:p>
          <a:p>
            <a:r>
              <a:rPr lang="en-US" i="1" dirty="0" smtClean="0"/>
              <a:t>Homo sapiens</a:t>
            </a:r>
            <a:endParaRPr lang="en-US" dirty="0" smtClean="0"/>
          </a:p>
          <a:p>
            <a:endParaRPr lang="en-US" i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Evolution of Mankind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Speech/Verbal communication</a:t>
            </a:r>
          </a:p>
          <a:p>
            <a:r>
              <a:rPr lang="en-US" dirty="0" smtClean="0"/>
              <a:t>Measuring Time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89" b="1" u="sng" dirty="0" smtClean="0"/>
              <a:t>Paleolithic Era: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111" b="1" dirty="0" smtClean="0"/>
              <a:t>The Old Stone Age (Hominid presence – 10,000 B.C.E.)</a:t>
            </a:r>
            <a:endParaRPr lang="en-US" sz="3111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Hunting and gathering</a:t>
            </a:r>
          </a:p>
          <a:p>
            <a:r>
              <a:rPr lang="en-US" dirty="0" smtClean="0"/>
              <a:t>Communal groups – why?</a:t>
            </a:r>
          </a:p>
          <a:p>
            <a:r>
              <a:rPr lang="en-US" i="1" dirty="0" smtClean="0"/>
              <a:t>Homo </a:t>
            </a:r>
            <a:r>
              <a:rPr lang="en-US" i="1" dirty="0" err="1" smtClean="0"/>
              <a:t>neandertalensis</a:t>
            </a:r>
            <a:endParaRPr lang="en-US" dirty="0" smtClean="0"/>
          </a:p>
          <a:p>
            <a:r>
              <a:rPr lang="en-US" dirty="0" err="1" smtClean="0"/>
              <a:t>Neandertal</a:t>
            </a:r>
            <a:r>
              <a:rPr lang="en-US" dirty="0" smtClean="0"/>
              <a:t> vs. </a:t>
            </a:r>
            <a:r>
              <a:rPr lang="en-US" i="1" dirty="0" smtClean="0"/>
              <a:t>Homo sapiens</a:t>
            </a:r>
            <a:endParaRPr lang="en-US" dirty="0" smtClean="0"/>
          </a:p>
          <a:p>
            <a:r>
              <a:rPr lang="en-US" dirty="0" smtClean="0"/>
              <a:t>The first “records” of humanity</a:t>
            </a:r>
          </a:p>
          <a:p>
            <a:pPr lvl="1"/>
            <a:r>
              <a:rPr lang="en-US" dirty="0" smtClean="0"/>
              <a:t>Venus figurines</a:t>
            </a:r>
          </a:p>
          <a:p>
            <a:pPr lvl="1"/>
            <a:r>
              <a:rPr lang="en-US" dirty="0" smtClean="0"/>
              <a:t>Cave paintings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89" b="1" u="sng" dirty="0" smtClean="0"/>
              <a:t>Neolithic Era: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111" b="1" dirty="0" smtClean="0"/>
              <a:t>The New Stone Age (10,000 – 3500 B.C.E.)</a:t>
            </a:r>
            <a:endParaRPr lang="en-US" sz="3111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Agriculture</a:t>
            </a:r>
          </a:p>
          <a:p>
            <a:r>
              <a:rPr lang="en-US" dirty="0" smtClean="0"/>
              <a:t>Population growth</a:t>
            </a:r>
          </a:p>
          <a:p>
            <a:r>
              <a:rPr lang="en-US" dirty="0" smtClean="0"/>
              <a:t>Villages and towns</a:t>
            </a:r>
          </a:p>
          <a:p>
            <a:r>
              <a:rPr lang="en-US" dirty="0" err="1" smtClean="0"/>
              <a:t>Çatal</a:t>
            </a:r>
            <a:r>
              <a:rPr lang="en-US" dirty="0" smtClean="0"/>
              <a:t> </a:t>
            </a:r>
            <a:r>
              <a:rPr lang="en-US" dirty="0" err="1" smtClean="0"/>
              <a:t>Hüyük</a:t>
            </a:r>
            <a:r>
              <a:rPr lang="en-US" dirty="0" smtClean="0"/>
              <a:t> (7250 – 5400 B.C.E.)</a:t>
            </a:r>
          </a:p>
          <a:p>
            <a:r>
              <a:rPr lang="en-US" dirty="0" smtClean="0"/>
              <a:t>Specialized labor</a:t>
            </a:r>
          </a:p>
          <a:p>
            <a:r>
              <a:rPr lang="en-US" dirty="0" smtClean="0"/>
              <a:t>Pottery, metalworking, and textile production</a:t>
            </a:r>
          </a:p>
          <a:p>
            <a:r>
              <a:rPr lang="en-US" dirty="0" smtClean="0"/>
              <a:t>New tools</a:t>
            </a:r>
          </a:p>
          <a:p>
            <a:r>
              <a:rPr lang="en-US" dirty="0" smtClean="0"/>
              <a:t>Social structure and status</a:t>
            </a:r>
          </a:p>
          <a:p>
            <a:r>
              <a:rPr lang="en-US" dirty="0" smtClean="0"/>
              <a:t>Religion – life, death, and rebirth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The Emergence of Civilization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What is culture?</a:t>
            </a:r>
          </a:p>
          <a:p>
            <a:r>
              <a:rPr lang="en-US" dirty="0" smtClean="0"/>
              <a:t>Primitive society vs. Civilized society</a:t>
            </a:r>
          </a:p>
          <a:p>
            <a:r>
              <a:rPr lang="en-US" dirty="0" smtClean="0"/>
              <a:t>Civilization</a:t>
            </a:r>
          </a:p>
          <a:p>
            <a:pPr lvl="1"/>
            <a:r>
              <a:rPr lang="en-US" dirty="0" smtClean="0"/>
              <a:t>Benefits?</a:t>
            </a:r>
          </a:p>
          <a:p>
            <a:pPr lvl="1"/>
            <a:r>
              <a:rPr lang="en-US" dirty="0" smtClean="0"/>
              <a:t>Dangers?</a:t>
            </a:r>
          </a:p>
          <a:p>
            <a:r>
              <a:rPr lang="en-US" dirty="0" smtClean="0"/>
              <a:t>A highly organized way of living</a:t>
            </a:r>
          </a:p>
          <a:p>
            <a:r>
              <a:rPr lang="en-US" dirty="0" smtClean="0"/>
              <a:t>A “complex society”</a:t>
            </a:r>
          </a:p>
          <a:p>
            <a:r>
              <a:rPr lang="en-US" dirty="0" smtClean="0"/>
              <a:t>Writing!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The Emergence of CITIES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City</a:t>
            </a:r>
          </a:p>
          <a:p>
            <a:pPr lvl="1"/>
            <a:r>
              <a:rPr lang="en-US" dirty="0" smtClean="0"/>
              <a:t>Existence of a food surplus</a:t>
            </a:r>
          </a:p>
          <a:p>
            <a:pPr lvl="1"/>
            <a:r>
              <a:rPr lang="en-US" dirty="0" smtClean="0"/>
              <a:t>Dense population</a:t>
            </a:r>
          </a:p>
          <a:p>
            <a:pPr lvl="1"/>
            <a:r>
              <a:rPr lang="en-US" dirty="0" smtClean="0"/>
              <a:t>Specialized labor: interdependence</a:t>
            </a:r>
          </a:p>
          <a:p>
            <a:pPr lvl="1"/>
            <a:r>
              <a:rPr lang="en-US" dirty="0" smtClean="0"/>
              <a:t>Complex social relations</a:t>
            </a:r>
          </a:p>
          <a:p>
            <a:r>
              <a:rPr lang="en-US" dirty="0" smtClean="0"/>
              <a:t>Complex social relations:</a:t>
            </a:r>
          </a:p>
          <a:p>
            <a:pPr lvl="1"/>
            <a:r>
              <a:rPr lang="en-US" dirty="0" smtClean="0"/>
              <a:t>Professional managers</a:t>
            </a:r>
          </a:p>
          <a:p>
            <a:pPr lvl="1"/>
            <a:r>
              <a:rPr lang="en-US" dirty="0" smtClean="0"/>
              <a:t>Professional cultural specialists – religious and social</a:t>
            </a:r>
          </a:p>
          <a:p>
            <a:pPr lvl="1"/>
            <a:r>
              <a:rPr lang="en-US" dirty="0" smtClean="0"/>
              <a:t>Common marketplace for neighboring towns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299</Words>
  <Application>Microsoft Macintosh PowerPoint</Application>
  <PresentationFormat>On-screen Show (4:3)</PresentationFormat>
  <Paragraphs>65</Paragraphs>
  <Slides>8</Slides>
  <Notes>4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EMPIRES AND REPUBLICS</vt:lpstr>
      <vt:lpstr>Pre-History vs. History</vt:lpstr>
      <vt:lpstr>Evolution of Mankind</vt:lpstr>
      <vt:lpstr>Evolution of Mankind</vt:lpstr>
      <vt:lpstr>Paleolithic Era: The Old Stone Age (Hominid presence – 10,000 B.C.E.)</vt:lpstr>
      <vt:lpstr>Neolithic Era: The New Stone Age (10,000 – 3500 B.C.E.)</vt:lpstr>
      <vt:lpstr>The Emergence of Civilization</vt:lpstr>
      <vt:lpstr>The Emergence of CITIES</vt:lpstr>
    </vt:vector>
  </TitlesOfParts>
  <Company/>
  <LinksUpToDate>false</LinksUpToDate>
  <SharedDoc>false</SharedDoc>
  <HyperlinksChanged>false</HyperlinksChanged>
  <AppVersion>12.0258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EMPIRES AND REPUBLICS</dc:title>
  <dc:creator>David</dc:creator>
  <cp:lastModifiedBy>David</cp:lastModifiedBy>
  <cp:revision>1</cp:revision>
  <dcterms:created xsi:type="dcterms:W3CDTF">2008-09-09T01:22:34Z</dcterms:created>
  <dcterms:modified xsi:type="dcterms:W3CDTF">2008-09-09T01:23:32Z</dcterms:modified>
</cp:coreProperties>
</file>